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99" r:id="rId5"/>
    <p:sldId id="300" r:id="rId6"/>
    <p:sldId id="259" r:id="rId7"/>
    <p:sldId id="301" r:id="rId8"/>
    <p:sldId id="261" r:id="rId9"/>
    <p:sldId id="296" r:id="rId10"/>
    <p:sldId id="297" r:id="rId11"/>
    <p:sldId id="315" r:id="rId12"/>
    <p:sldId id="304" r:id="rId13"/>
    <p:sldId id="305" r:id="rId14"/>
    <p:sldId id="306" r:id="rId15"/>
    <p:sldId id="308" r:id="rId16"/>
    <p:sldId id="316" r:id="rId17"/>
    <p:sldId id="317" r:id="rId18"/>
    <p:sldId id="318" r:id="rId19"/>
    <p:sldId id="319" r:id="rId20"/>
    <p:sldId id="320" r:id="rId21"/>
    <p:sldId id="321" r:id="rId22"/>
    <p:sldId id="309" r:id="rId23"/>
    <p:sldId id="310" r:id="rId24"/>
    <p:sldId id="311" r:id="rId25"/>
    <p:sldId id="312" r:id="rId26"/>
    <p:sldId id="313" r:id="rId27"/>
    <p:sldId id="314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B2B2B2"/>
    <a:srgbClr val="C0C0C0"/>
    <a:srgbClr val="DDDDDD"/>
    <a:srgbClr val="000000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91E7CB-341D-466B-8F01-778CFD48E2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47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35B0E4-1FA9-498D-8D80-CF3A54AE20C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873AC4-7E94-484A-860F-56FFB089E1F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709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A02B4-C7D0-4F22-AD51-ED816E491BF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4540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653740E-52D4-44EA-AB58-F99999F99B0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8598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574E3BB-5D1A-4395-91A7-EC5D240E35D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0826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271105-5232-4695-BBD0-EF2F6692718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8403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F81F-B1FF-4225-896A-3955E726E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07E15E-FFE1-48AA-9D1F-7D0787977B4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1426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4BD476-B163-4301-9EA2-BE5F4C8A770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3706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9E2137-A2A2-49EC-904C-2EEFBADAC7A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0422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0B021F-CE33-495E-B6FA-A3FF5B8ACDB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3152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4F2F68-EE41-435E-A649-B521F624572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8555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9FFD3-BB49-4E83-8D50-C0DE8BAC065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3318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25BA70-D62F-4C81-BAE8-9D9D37C1501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7089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3F89DA-3C60-4CD8-9F6D-E80C2DFE511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1449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DD0E5D9-3656-4D06-96F3-D64F6919500B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8.jpeg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3528" y="404664"/>
            <a:ext cx="6552728" cy="2109936"/>
          </a:xfrm>
        </p:spPr>
        <p:txBody>
          <a:bodyPr/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</a:rPr>
              <a:t>Федеральный государственный стандарт дошкольного образования </a:t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dirty="0" smtClean="0">
                <a:solidFill>
                  <a:srgbClr val="002060"/>
                </a:solidFill>
              </a:rPr>
              <a:t>ФГОС ДО</a:t>
            </a:r>
            <a:endParaRPr lang="en-US" altLang="ru-RU" sz="3200" dirty="0">
              <a:solidFill>
                <a:srgbClr val="00206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002060"/>
                </a:solidFill>
              </a:rPr>
              <a:t>Вступил в силу с 01. 01. 2014 </a:t>
            </a:r>
            <a:r>
              <a:rPr lang="ru-RU" altLang="ru-RU" sz="2400" dirty="0" smtClean="0"/>
              <a:t>г.</a:t>
            </a:r>
            <a:endParaRPr lang="en-US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Freeform 36"/>
          <p:cNvSpPr>
            <a:spLocks/>
          </p:cNvSpPr>
          <p:nvPr/>
        </p:nvSpPr>
        <p:spPr bwMode="ltGray">
          <a:xfrm>
            <a:off x="-11113" y="4506913"/>
            <a:ext cx="9155113" cy="2366962"/>
          </a:xfrm>
          <a:custGeom>
            <a:avLst/>
            <a:gdLst>
              <a:gd name="T0" fmla="*/ 0 w 5767"/>
              <a:gd name="T1" fmla="*/ 0 h 1491"/>
              <a:gd name="T2" fmla="*/ 5767 w 5767"/>
              <a:gd name="T3" fmla="*/ 1049 h 1491"/>
              <a:gd name="T4" fmla="*/ 5767 w 5767"/>
              <a:gd name="T5" fmla="*/ 1481 h 1491"/>
              <a:gd name="T6" fmla="*/ 4310 w 5767"/>
              <a:gd name="T7" fmla="*/ 1491 h 1491"/>
              <a:gd name="T8" fmla="*/ 7 w 5767"/>
              <a:gd name="T9" fmla="*/ 88 h 1491"/>
              <a:gd name="T10" fmla="*/ 0 w 5767"/>
              <a:gd name="T11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553200" y="6324600"/>
            <a:ext cx="1600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altLang="ru-RU" sz="1600" b="1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Требования к результатам освоения программы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6114" y="1599999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7749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0016" y="2154546"/>
            <a:ext cx="4068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* Инициативность</a:t>
            </a:r>
            <a:endParaRPr lang="ru-RU" sz="2400" b="1" dirty="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* Самостоятельность</a:t>
            </a:r>
            <a:endParaRPr lang="ru-RU" sz="2400" b="1" dirty="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* Уверенность </a:t>
            </a: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</a:rPr>
              <a:t>себе</a:t>
            </a:r>
            <a:endParaRPr lang="ru-RU" sz="2400" b="1" dirty="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* Воображение</a:t>
            </a:r>
            <a:endParaRPr lang="ru-RU" sz="2400" b="1" dirty="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* Физическое развитие</a:t>
            </a:r>
            <a:endParaRPr lang="ru-RU" sz="2400" b="1" dirty="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* </a:t>
            </a:r>
            <a:r>
              <a:rPr lang="ru-RU" sz="2400" b="1" dirty="0">
                <a:solidFill>
                  <a:schemeClr val="tx2"/>
                </a:solidFill>
              </a:rPr>
              <a:t>Волевые усилия</a:t>
            </a:r>
            <a:endParaRPr lang="ru-RU" sz="2400" b="1" dirty="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</a:rPr>
              <a:t>* Любознательность</a:t>
            </a:r>
            <a:endParaRPr lang="ru-RU" sz="2400" b="1" dirty="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</a:rPr>
              <a:t>* Интерес ребенка.</a:t>
            </a:r>
            <a:endParaRPr lang="ru-RU" sz="24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37147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Результаты освоения программы описаны в виде целевых ориентиров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1187450" y="1922463"/>
            <a:ext cx="698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66"/>
                </a:solidFill>
              </a:rPr>
              <a:t>«Быть готовым к школе – не значит уметь читать, писать и считать. 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	Быть готовым к школе –  значит быть готовым всему этому научиться».</a:t>
            </a:r>
            <a:r>
              <a:rPr lang="ru-RU" dirty="0">
                <a:solidFill>
                  <a:srgbClr val="000066"/>
                </a:solidFill>
              </a:rPr>
              <a:t> </a:t>
            </a:r>
          </a:p>
          <a:p>
            <a:endParaRPr lang="ru-RU" i="1" dirty="0">
              <a:solidFill>
                <a:srgbClr val="000066"/>
              </a:solidFill>
            </a:endParaRPr>
          </a:p>
          <a:p>
            <a:pPr algn="r"/>
            <a:r>
              <a:rPr lang="ru-RU" b="1" i="1" dirty="0">
                <a:solidFill>
                  <a:srgbClr val="000066"/>
                </a:solidFill>
              </a:rPr>
              <a:t>доктор психологических наук, </a:t>
            </a:r>
          </a:p>
          <a:p>
            <a:pPr algn="r"/>
            <a:r>
              <a:rPr lang="ru-RU" b="1" i="1" dirty="0">
                <a:solidFill>
                  <a:srgbClr val="000066"/>
                </a:solidFill>
              </a:rPr>
              <a:t>Леонид Абрамович </a:t>
            </a:r>
            <a:r>
              <a:rPr lang="ru-RU" b="1" i="1" dirty="0" err="1">
                <a:solidFill>
                  <a:srgbClr val="000066"/>
                </a:solidFill>
              </a:rPr>
              <a:t>Венгер</a:t>
            </a:r>
            <a:r>
              <a:rPr lang="ru-RU" dirty="0">
                <a:solidFill>
                  <a:srgbClr val="000066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404813"/>
            <a:ext cx="42672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		</a:t>
            </a:r>
            <a:r>
              <a:rPr lang="ru-RU" sz="2800" smtClean="0">
                <a:solidFill>
                  <a:srgbClr val="000066"/>
                </a:solidFill>
                <a:latin typeface="Comic Sans MS" pitchFamily="66" charset="0"/>
              </a:rPr>
              <a:t>Каждый ребенок идет в первый класс с надеждой, что в школе все у него будет хорошо.  Учительница будет красивая и добрая,  одноклассники будут с ним дружить, и учиться он будет на пятерки. </a:t>
            </a:r>
          </a:p>
        </p:txBody>
      </p:sp>
      <p:pic>
        <p:nvPicPr>
          <p:cNvPr id="3075" name="Picture 3" descr="Девочка с поднятой руко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78413" y="333375"/>
            <a:ext cx="3460750" cy="4254500"/>
          </a:xfrm>
        </p:spPr>
      </p:pic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52413" y="4652963"/>
            <a:ext cx="8712200" cy="2016125"/>
          </a:xfrm>
          <a:prstGeom prst="ellipse">
            <a:avLst/>
          </a:prstGeom>
          <a:gradFill rotWithShape="1">
            <a:gsLst>
              <a:gs pos="0">
                <a:srgbClr val="00FFFF">
                  <a:gamma/>
                  <a:shade val="39216"/>
                  <a:invGamma/>
                </a:srgbClr>
              </a:gs>
              <a:gs pos="50000">
                <a:srgbClr val="00FFFF">
                  <a:alpha val="37000"/>
                </a:srgbClr>
              </a:gs>
              <a:gs pos="100000">
                <a:srgbClr val="00FFFF">
                  <a:gamma/>
                  <a:shade val="39216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 charset="0"/>
              </a:rPr>
              <a:t>Оправдание детских и родительских ожиданий </a:t>
            </a:r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 charset="0"/>
              </a:rPr>
              <a:t>зависят от того, как ребенок </a:t>
            </a:r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 charset="0"/>
              </a:rPr>
              <a:t>психологически подготовлен к школе</a:t>
            </a:r>
          </a:p>
          <a:p>
            <a:pPr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Мальчикбезф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2566">
            <a:off x="827088" y="1412875"/>
            <a:ext cx="2178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752475"/>
          </a:xfrm>
        </p:spPr>
        <p:txBody>
          <a:bodyPr/>
          <a:lstStyle/>
          <a:p>
            <a:pPr algn="l"/>
            <a:r>
              <a:rPr lang="ru-RU" sz="2800" b="1" smtClean="0">
                <a:solidFill>
                  <a:srgbClr val="000066"/>
                </a:solidFill>
                <a:latin typeface="Arial" charset="0"/>
              </a:rPr>
              <a:t>Составляющие психологической готовности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 </a:t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3733800" y="5105400"/>
            <a:ext cx="4572000" cy="990600"/>
          </a:xfrm>
          <a:prstGeom prst="ellipse">
            <a:avLst/>
          </a:prstGeom>
          <a:solidFill>
            <a:srgbClr val="A0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>
                <a:latin typeface="Arial" charset="0"/>
                <a:cs typeface="Arial" charset="0"/>
              </a:rPr>
              <a:t>Эмоционально-волевая готовность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810000" y="3810000"/>
            <a:ext cx="4495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800" b="1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1800" b="1">
                <a:latin typeface="Arial" charset="0"/>
                <a:cs typeface="Arial" charset="0"/>
              </a:rPr>
              <a:t>Мотивационная готовность</a:t>
            </a:r>
          </a:p>
          <a:p>
            <a:endParaRPr lang="ru-RU" sz="1800" b="1">
              <a:latin typeface="Arial" charset="0"/>
              <a:cs typeface="Arial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810000" y="2590800"/>
            <a:ext cx="4572000" cy="990600"/>
          </a:xfrm>
          <a:prstGeom prst="ellipse">
            <a:avLst/>
          </a:prstGeom>
          <a:solidFill>
            <a:srgbClr val="E27F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>
                <a:latin typeface="Arial" charset="0"/>
                <a:cs typeface="Arial" charset="0"/>
              </a:rPr>
              <a:t>Интеллектуальная готовность</a:t>
            </a:r>
            <a:br>
              <a:rPr lang="ru-RU" sz="1800" b="1">
                <a:latin typeface="Arial" charset="0"/>
                <a:cs typeface="Arial" charset="0"/>
              </a:rPr>
            </a:br>
            <a:endParaRPr lang="ru-RU" sz="1800" b="1">
              <a:latin typeface="Arial" charset="0"/>
              <a:cs typeface="Arial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3810000" y="1295400"/>
            <a:ext cx="45720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800" b="1">
                <a:latin typeface="Arial" charset="0"/>
                <a:cs typeface="Arial" charset="0"/>
              </a:rPr>
              <a:t>Личностно-социальная готовность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0"/>
            <a:ext cx="8458200" cy="944563"/>
          </a:xfrm>
        </p:spPr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Психологически не готовый к школе ребёнок</a:t>
            </a:r>
            <a:r>
              <a:rPr lang="ru-RU" sz="2800" b="1" smtClean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600"/>
            <a:ext cx="4191000" cy="2735263"/>
          </a:xfrm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  </a:t>
            </a:r>
          </a:p>
          <a:p>
            <a:pPr algn="ctr">
              <a:buFontTx/>
              <a:buNone/>
            </a:pPr>
            <a:r>
              <a:rPr lang="ru-RU" sz="2400" b="1" smtClean="0"/>
              <a:t>Испытывает затруднения в общении со взрослыми и сверстниками по поводу учебных задач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endParaRPr lang="ru-RU" b="1" smtClean="0"/>
          </a:p>
        </p:txBody>
      </p:sp>
      <p:pic>
        <p:nvPicPr>
          <p:cNvPr id="5124" name="Picture 4" descr="Грусный мальч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3716338"/>
            <a:ext cx="4391025" cy="2951162"/>
          </a:xfrm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716463" y="2133600"/>
            <a:ext cx="4248150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Не может включиться </a:t>
            </a:r>
          </a:p>
          <a:p>
            <a:r>
              <a:rPr lang="ru-RU" b="1"/>
              <a:t>в общий режим </a:t>
            </a:r>
          </a:p>
          <a:p>
            <a:r>
              <a:rPr lang="ru-RU" b="1"/>
              <a:t>работы класса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4716463" y="836613"/>
            <a:ext cx="42481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/>
              <a:t>Тяготеет к шаблонным </a:t>
            </a:r>
          </a:p>
          <a:p>
            <a:pPr algn="l"/>
            <a:r>
              <a:rPr lang="ru-RU" b="1"/>
              <a:t>действиям и решениям</a:t>
            </a: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252413" y="836613"/>
            <a:ext cx="43180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b="1"/>
              <a:t>Не может сосредоточиться </a:t>
            </a:r>
          </a:p>
          <a:p>
            <a:pPr algn="l"/>
            <a:r>
              <a:rPr lang="ru-RU" b="1"/>
              <a:t>на уроке, часто отвлекается</a:t>
            </a: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323850" y="5157788"/>
            <a:ext cx="417671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b="1"/>
              <a:t>Проявляет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b="1"/>
              <a:t>мало инициативы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576263"/>
          </a:xfrm>
        </p:spPr>
        <p:txBody>
          <a:bodyPr/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187450" y="5373688"/>
            <a:ext cx="7086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468313" y="1628775"/>
            <a:ext cx="3959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.    </a:t>
            </a:r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179388" y="2997200"/>
            <a:ext cx="4321175" cy="15128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2000" b="1" i="1" u="sng">
                <a:solidFill>
                  <a:srgbClr val="A50021"/>
                </a:solidFill>
              </a:rPr>
              <a:t>Личностно – социальная готовность</a:t>
            </a:r>
          </a:p>
          <a:p>
            <a:r>
              <a:rPr lang="ru-RU" sz="2000" b="1">
                <a:solidFill>
                  <a:srgbClr val="000066"/>
                </a:solidFill>
              </a:rPr>
              <a:t>Готов к общению </a:t>
            </a:r>
          </a:p>
          <a:p>
            <a:r>
              <a:rPr lang="ru-RU" sz="2000" b="1">
                <a:solidFill>
                  <a:srgbClr val="000066"/>
                </a:solidFill>
              </a:rPr>
              <a:t>и взаимодействию – </a:t>
            </a:r>
          </a:p>
          <a:p>
            <a:r>
              <a:rPr lang="ru-RU" sz="2000" b="1">
                <a:solidFill>
                  <a:srgbClr val="000066"/>
                </a:solidFill>
              </a:rPr>
              <a:t>как  со взрослыми,</a:t>
            </a:r>
          </a:p>
          <a:p>
            <a:r>
              <a:rPr lang="ru-RU" sz="2000" b="1">
                <a:solidFill>
                  <a:srgbClr val="000066"/>
                </a:solidFill>
              </a:rPr>
              <a:t> так и со сверстниками</a:t>
            </a: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4786313" y="3644900"/>
            <a:ext cx="4143375" cy="1511300"/>
          </a:xfrm>
          <a:prstGeom prst="rect">
            <a:avLst/>
          </a:prstGeom>
          <a:solidFill>
            <a:srgbClr val="FF5050">
              <a:alpha val="8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i="1" u="sng"/>
              <a:t>Интеллектуальная готовность</a:t>
            </a:r>
          </a:p>
          <a:p>
            <a:r>
              <a:rPr lang="ru-RU" sz="2000" b="1">
                <a:solidFill>
                  <a:srgbClr val="000066"/>
                </a:solidFill>
              </a:rPr>
              <a:t> Имеет широкий кругозор, </a:t>
            </a:r>
          </a:p>
          <a:p>
            <a:r>
              <a:rPr lang="ru-RU" sz="2000" b="1">
                <a:solidFill>
                  <a:srgbClr val="000066"/>
                </a:solidFill>
              </a:rPr>
              <a:t>запас конкретных знаний, </a:t>
            </a:r>
          </a:p>
          <a:p>
            <a:r>
              <a:rPr lang="ru-RU" sz="2000" b="1">
                <a:solidFill>
                  <a:srgbClr val="000066"/>
                </a:solidFill>
              </a:rPr>
              <a:t>понимает основные </a:t>
            </a:r>
          </a:p>
          <a:p>
            <a:r>
              <a:rPr lang="ru-RU" sz="2000" b="1">
                <a:solidFill>
                  <a:srgbClr val="000066"/>
                </a:solidFill>
              </a:rPr>
              <a:t>закономерности</a:t>
            </a:r>
            <a:endParaRPr lang="ru-RU"/>
          </a:p>
        </p:txBody>
      </p:sp>
      <p:sp>
        <p:nvSpPr>
          <p:cNvPr id="6151" name="Rectangle 14"/>
          <p:cNvSpPr>
            <a:spLocks noChangeArrowheads="1"/>
          </p:cNvSpPr>
          <p:nvPr/>
        </p:nvSpPr>
        <p:spPr bwMode="auto">
          <a:xfrm>
            <a:off x="252413" y="4868863"/>
            <a:ext cx="4248150" cy="165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i="1" u="sng">
                <a:solidFill>
                  <a:srgbClr val="A50021"/>
                </a:solidFill>
              </a:rPr>
              <a:t>Мотивационная готовность</a:t>
            </a:r>
          </a:p>
          <a:p>
            <a:r>
              <a:rPr lang="ru-RU" sz="2000" b="1">
                <a:solidFill>
                  <a:srgbClr val="000066"/>
                </a:solidFill>
              </a:rPr>
              <a:t>Желание идти в школу, </a:t>
            </a:r>
          </a:p>
          <a:p>
            <a:r>
              <a:rPr lang="ru-RU" sz="2000" b="1">
                <a:solidFill>
                  <a:srgbClr val="000066"/>
                </a:solidFill>
              </a:rPr>
              <a:t>вызванное </a:t>
            </a:r>
          </a:p>
          <a:p>
            <a:r>
              <a:rPr lang="ru-RU" sz="2000" b="1">
                <a:solidFill>
                  <a:srgbClr val="000066"/>
                </a:solidFill>
              </a:rPr>
              <a:t>адекватными причинами </a:t>
            </a:r>
          </a:p>
          <a:p>
            <a:r>
              <a:rPr lang="ru-RU" sz="2000" b="1">
                <a:solidFill>
                  <a:srgbClr val="000066"/>
                </a:solidFill>
              </a:rPr>
              <a:t>(учебными мотивами).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152" name="Rectangle 15"/>
          <p:cNvSpPr>
            <a:spLocks noChangeArrowheads="1"/>
          </p:cNvSpPr>
          <p:nvPr/>
        </p:nvSpPr>
        <p:spPr bwMode="auto">
          <a:xfrm>
            <a:off x="4786313" y="5373688"/>
            <a:ext cx="4143375" cy="12239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i="1" u="sng">
                <a:solidFill>
                  <a:srgbClr val="A50021"/>
                </a:solidFill>
              </a:rPr>
              <a:t>Эмоционально – волевая готовность</a:t>
            </a:r>
          </a:p>
          <a:p>
            <a:r>
              <a:rPr lang="ru-RU" sz="2000" b="1">
                <a:solidFill>
                  <a:srgbClr val="000066"/>
                </a:solidFill>
              </a:rPr>
              <a:t>Умеет контролировать </a:t>
            </a:r>
          </a:p>
          <a:p>
            <a:r>
              <a:rPr lang="ru-RU" sz="2000" b="1">
                <a:solidFill>
                  <a:srgbClr val="000066"/>
                </a:solidFill>
              </a:rPr>
              <a:t>эмоции и поведение</a:t>
            </a:r>
          </a:p>
          <a:p>
            <a:endParaRPr lang="ru-RU" sz="2000" b="1">
              <a:solidFill>
                <a:srgbClr val="000066"/>
              </a:solidFill>
            </a:endParaRPr>
          </a:p>
        </p:txBody>
      </p:sp>
      <p:pic>
        <p:nvPicPr>
          <p:cNvPr id="6153" name="Picture 18" descr="Успешный маль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88913"/>
            <a:ext cx="37449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24"/>
          <p:cNvSpPr>
            <a:spLocks noChangeArrowheads="1"/>
          </p:cNvSpPr>
          <p:nvPr/>
        </p:nvSpPr>
        <p:spPr bwMode="auto">
          <a:xfrm>
            <a:off x="611188" y="476250"/>
            <a:ext cx="3889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A50021"/>
                </a:solidFill>
                <a:latin typeface="Arial" charset="0"/>
              </a:rPr>
              <a:t>Психологически готовый к школе ребенок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1: Личностно-социальная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Остриков</a:t>
            </a:r>
            <a:r>
              <a:rPr lang="ru-RU" dirty="0" smtClean="0"/>
              <a:t> Артем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358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3784"/>
          </a:xfrm>
        </p:spPr>
        <p:txBody>
          <a:bodyPr/>
          <a:lstStyle/>
          <a:p>
            <a:r>
              <a:rPr lang="ru-RU" dirty="0" smtClean="0"/>
              <a:t>Видео 2: Мотивационная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Лопатина Вика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122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3: Интеллектуальная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Цыганкова Валерия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6820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4: Эмоционально-волевая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Цыбин</a:t>
            </a:r>
            <a:r>
              <a:rPr lang="ru-RU" dirty="0" smtClean="0"/>
              <a:t> Дима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624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>
                <a:solidFill>
                  <a:srgbClr val="002060"/>
                </a:solidFill>
              </a:rPr>
              <a:t>ФГОС ДО основан следующих документах:</a:t>
            </a:r>
            <a:br>
              <a:rPr lang="ru-RU" altLang="ru-RU" sz="2800" dirty="0" smtClean="0">
                <a:solidFill>
                  <a:srgbClr val="002060"/>
                </a:solidFill>
              </a:rPr>
            </a:br>
            <a:endParaRPr lang="en-US" altLang="ru-RU" sz="2800" dirty="0">
              <a:solidFill>
                <a:srgbClr val="002060"/>
              </a:solidFill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795804" y="3013643"/>
            <a:ext cx="5486745" cy="688975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825193" y="4038810"/>
            <a:ext cx="5459071" cy="688975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1795804" y="4955707"/>
            <a:ext cx="5584508" cy="128160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1795804" y="2074281"/>
            <a:ext cx="5459071" cy="688975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67" name="Text Box 23"/>
          <p:cNvSpPr txBox="1">
            <a:spLocks noChangeArrowheads="1"/>
          </p:cNvSpPr>
          <p:nvPr/>
        </p:nvSpPr>
        <p:spPr bwMode="black">
          <a:xfrm>
            <a:off x="2035653" y="2170972"/>
            <a:ext cx="4603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smtClean="0">
                <a:solidFill>
                  <a:schemeClr val="bg2"/>
                </a:solidFill>
              </a:rPr>
              <a:t>  1</a:t>
            </a:r>
            <a:r>
              <a:rPr lang="ru-RU" sz="2000" b="1" dirty="0">
                <a:solidFill>
                  <a:schemeClr val="bg2"/>
                </a:solidFill>
              </a:rPr>
              <a:t>) Конвенция о правах ребенка</a:t>
            </a:r>
            <a:endParaRPr lang="en-US" altLang="ru-RU" sz="2000" b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black">
          <a:xfrm>
            <a:off x="2263981" y="3059485"/>
            <a:ext cx="43754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/>
            <a:r>
              <a:rPr lang="ru-RU" sz="2000" b="1" dirty="0" smtClean="0">
                <a:solidFill>
                  <a:schemeClr val="bg2"/>
                </a:solidFill>
              </a:rPr>
              <a:t>  2</a:t>
            </a:r>
            <a:r>
              <a:rPr lang="ru-RU" sz="2000" b="1" dirty="0">
                <a:solidFill>
                  <a:schemeClr val="bg2"/>
                </a:solidFill>
              </a:rPr>
              <a:t>) Закон об образовании </a:t>
            </a:r>
            <a:r>
              <a:rPr lang="ru-RU" sz="2000" b="1" dirty="0" smtClean="0">
                <a:solidFill>
                  <a:schemeClr val="bg2"/>
                </a:solidFill>
              </a:rPr>
              <a:t>РФ</a:t>
            </a:r>
            <a:endParaRPr lang="ru-RU" sz="2000" dirty="0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Click</a:t>
            </a:r>
            <a:r>
              <a:rPr lang="ru-RU" altLang="ru-RU" sz="2400" b="1" dirty="0" smtClean="0">
                <a:solidFill>
                  <a:srgbClr val="FFFFFF"/>
                </a:solidFill>
                <a:cs typeface="Arial" charset="0"/>
              </a:rPr>
              <a:t>   </a:t>
            </a: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ru-RU" sz="2400" b="1" dirty="0">
                <a:solidFill>
                  <a:srgbClr val="FFFFFF"/>
                </a:solidFill>
                <a:cs typeface="Arial" charset="0"/>
              </a:rPr>
              <a:t>to add title in here    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black">
          <a:xfrm>
            <a:off x="2232854" y="4183243"/>
            <a:ext cx="43422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just"/>
            <a:r>
              <a:rPr lang="ru-RU" b="1" dirty="0" smtClean="0">
                <a:solidFill>
                  <a:schemeClr val="bg2"/>
                </a:solidFill>
              </a:rPr>
              <a:t>  </a:t>
            </a:r>
            <a:r>
              <a:rPr lang="ru-RU" sz="2000" b="1" dirty="0" smtClean="0">
                <a:solidFill>
                  <a:schemeClr val="bg2"/>
                </a:solidFill>
              </a:rPr>
              <a:t>3</a:t>
            </a:r>
            <a:r>
              <a:rPr lang="ru-RU" sz="2000" b="1" dirty="0">
                <a:solidFill>
                  <a:schemeClr val="bg2"/>
                </a:solidFill>
              </a:rPr>
              <a:t>) Конституция РФ</a:t>
            </a:r>
            <a:r>
              <a:rPr lang="ru-RU" sz="2000" b="1" dirty="0" smtClean="0">
                <a:solidFill>
                  <a:schemeClr val="bg2"/>
                </a:solidFill>
              </a:rPr>
              <a:t>.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black">
          <a:xfrm>
            <a:off x="2131107" y="5104750"/>
            <a:ext cx="49976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just"/>
            <a:r>
              <a:rPr lang="ru-RU" sz="2000" b="1" dirty="0" smtClean="0">
                <a:solidFill>
                  <a:schemeClr val="bg2"/>
                </a:solidFill>
              </a:rPr>
              <a:t>   4</a:t>
            </a:r>
            <a:r>
              <a:rPr lang="ru-RU" sz="2000" b="1" dirty="0">
                <a:solidFill>
                  <a:schemeClr val="bg2"/>
                </a:solidFill>
              </a:rPr>
              <a:t>) Государственная программа </a:t>
            </a:r>
            <a:r>
              <a:rPr lang="ru-RU" sz="2000" b="1" dirty="0" smtClean="0">
                <a:solidFill>
                  <a:schemeClr val="bg2"/>
                </a:solidFill>
              </a:rPr>
              <a:t>     «</a:t>
            </a:r>
            <a:r>
              <a:rPr lang="ru-RU" sz="2000" b="1" dirty="0">
                <a:solidFill>
                  <a:schemeClr val="bg2"/>
                </a:solidFill>
              </a:rPr>
              <a:t>Развитие образования на </a:t>
            </a:r>
            <a:r>
              <a:rPr lang="ru-RU" sz="2000" b="1" dirty="0" smtClean="0">
                <a:solidFill>
                  <a:schemeClr val="bg2"/>
                </a:solidFill>
              </a:rPr>
              <a:t>2013-2020г</a:t>
            </a: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endParaRPr lang="en-US" altLang="ru-RU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8478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</a:endParaRP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5: </a:t>
            </a:r>
            <a:r>
              <a:rPr lang="ru-RU" dirty="0" err="1" smtClean="0"/>
              <a:t>Коренцова</a:t>
            </a:r>
            <a:r>
              <a:rPr lang="ru-RU" dirty="0" smtClean="0"/>
              <a:t> Эвелина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070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Видео 6: Лунев Артем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376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6035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000066"/>
                </a:solidFill>
              </a:rPr>
              <a:t/>
            </a:r>
            <a:br>
              <a:rPr lang="ru-RU" sz="2800" b="1" smtClean="0">
                <a:solidFill>
                  <a:srgbClr val="000066"/>
                </a:solidFill>
              </a:rPr>
            </a:br>
            <a:r>
              <a:rPr lang="ru-RU" sz="2800" b="1" smtClean="0">
                <a:solidFill>
                  <a:srgbClr val="000066"/>
                </a:solidFill>
              </a:rPr>
              <a:t>Что же тогда такое психологическая готовность к школе и можно ли ее сформировать</a:t>
            </a:r>
            <a:r>
              <a:rPr lang="ru-RU" sz="2800" smtClean="0"/>
              <a:t>? 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4213" y="5203825"/>
            <a:ext cx="708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80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23850" y="1516063"/>
            <a:ext cx="8496300" cy="1604962"/>
          </a:xfrm>
          <a:prstGeom prst="rect">
            <a:avLst/>
          </a:prstGeom>
          <a:solidFill>
            <a:srgbClr val="CC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b="1" i="1" u="sng">
                <a:solidFill>
                  <a:srgbClr val="000066"/>
                </a:solidFill>
                <a:latin typeface="Arial" charset="0"/>
              </a:rPr>
              <a:t>Психологическая готовность</a:t>
            </a:r>
            <a:r>
              <a:rPr lang="ru-RU" i="1">
                <a:solidFill>
                  <a:srgbClr val="000066"/>
                </a:solidFill>
                <a:latin typeface="Arial" charset="0"/>
              </a:rPr>
              <a:t> это необходимый и достаточный уровень психического развития ребенка для начала освоения школьной учебной программы в условиях обучения в группе сверстников</a:t>
            </a:r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252413" y="3716338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66"/>
                </a:solidFill>
                <a:latin typeface="Arial" charset="0"/>
              </a:rPr>
              <a:t>Психологическая готовность к школе возникает у детей не сама по себе, </a:t>
            </a:r>
          </a:p>
          <a:p>
            <a:r>
              <a:rPr lang="ru-RU" sz="1800" b="1">
                <a:solidFill>
                  <a:srgbClr val="000066"/>
                </a:solidFill>
                <a:latin typeface="Arial" charset="0"/>
              </a:rPr>
              <a:t>а образуется постепенно: </a:t>
            </a:r>
          </a:p>
        </p:txBody>
      </p:sp>
      <p:sp>
        <p:nvSpPr>
          <p:cNvPr id="7174" name="Rectangle 15"/>
          <p:cNvSpPr>
            <a:spLocks noChangeArrowheads="1"/>
          </p:cNvSpPr>
          <p:nvPr/>
        </p:nvSpPr>
        <p:spPr bwMode="auto">
          <a:xfrm>
            <a:off x="4500563" y="3357563"/>
            <a:ext cx="4105275" cy="29527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20000"/>
              </a:lnSpc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2000">
                <a:solidFill>
                  <a:srgbClr val="000066"/>
                </a:solidFill>
                <a:latin typeface="Arial" charset="0"/>
              </a:rPr>
              <a:t>в играх, </a:t>
            </a:r>
          </a:p>
          <a:p>
            <a:pPr algn="l">
              <a:lnSpc>
                <a:spcPct val="120000"/>
              </a:lnSpc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2000">
                <a:solidFill>
                  <a:srgbClr val="000066"/>
                </a:solidFill>
                <a:latin typeface="Arial" charset="0"/>
              </a:rPr>
              <a:t>в труде, </a:t>
            </a:r>
          </a:p>
          <a:p>
            <a:pPr algn="l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2000">
                <a:solidFill>
                  <a:srgbClr val="000066"/>
                </a:solidFill>
                <a:latin typeface="Arial" charset="0"/>
              </a:rPr>
              <a:t>в общении со взрослыми </a:t>
            </a:r>
          </a:p>
          <a:p>
            <a:pPr algn="l">
              <a:buClr>
                <a:srgbClr val="FF9900"/>
              </a:buClr>
              <a:buFont typeface="Wingdings" pitchFamily="2" charset="2"/>
              <a:buNone/>
            </a:pPr>
            <a:r>
              <a:rPr lang="ru-RU" sz="2000">
                <a:solidFill>
                  <a:srgbClr val="000066"/>
                </a:solidFill>
                <a:latin typeface="Arial" charset="0"/>
              </a:rPr>
              <a:t>    и сверстниками,</a:t>
            </a:r>
          </a:p>
          <a:p>
            <a:pPr algn="l">
              <a:lnSpc>
                <a:spcPct val="120000"/>
              </a:lnSpc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2000">
                <a:solidFill>
                  <a:srgbClr val="000066"/>
                </a:solidFill>
                <a:latin typeface="Arial" charset="0"/>
              </a:rPr>
              <a:t> в процессе формирования </a:t>
            </a:r>
          </a:p>
          <a:p>
            <a:pPr algn="l">
              <a:lnSpc>
                <a:spcPct val="120000"/>
              </a:lnSpc>
              <a:buClr>
                <a:srgbClr val="FF9900"/>
              </a:buClr>
            </a:pPr>
            <a:r>
              <a:rPr lang="ru-RU" sz="2000">
                <a:solidFill>
                  <a:srgbClr val="000066"/>
                </a:solidFill>
                <a:latin typeface="Arial" charset="0"/>
              </a:rPr>
              <a:t>    традиционных </a:t>
            </a:r>
          </a:p>
          <a:p>
            <a:pPr algn="l">
              <a:buClr>
                <a:srgbClr val="FF9900"/>
              </a:buClr>
              <a:buFont typeface="Wingdings" pitchFamily="2" charset="2"/>
              <a:buNone/>
            </a:pPr>
            <a:r>
              <a:rPr lang="ru-RU" sz="2000">
                <a:solidFill>
                  <a:srgbClr val="000066"/>
                </a:solidFill>
                <a:latin typeface="Arial" charset="0"/>
              </a:rPr>
              <a:t>    школьных навыков</a:t>
            </a:r>
          </a:p>
          <a:p>
            <a:pPr algn="l"/>
            <a:r>
              <a:rPr lang="ru-RU" sz="2000">
                <a:solidFill>
                  <a:srgbClr val="000066"/>
                </a:solidFill>
                <a:latin typeface="Arial" charset="0"/>
              </a:rPr>
              <a:t>    (письма, счет, чтения)</a:t>
            </a:r>
            <a:br>
              <a:rPr lang="ru-RU" sz="2000">
                <a:solidFill>
                  <a:srgbClr val="000066"/>
                </a:solidFill>
                <a:latin typeface="Arial" charset="0"/>
              </a:rPr>
            </a:br>
            <a:endParaRPr lang="ru-RU" sz="200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С глобусом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078413" y="765175"/>
            <a:ext cx="3590925" cy="3455988"/>
          </a:xfrm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68313" y="836613"/>
            <a:ext cx="4826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endParaRPr lang="ru-RU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468313" y="692150"/>
            <a:ext cx="4572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800" b="1">
                <a:solidFill>
                  <a:srgbClr val="000066"/>
                </a:solidFill>
                <a:latin typeface="Arial" charset="0"/>
              </a:rPr>
              <a:t>Умеет ли ребенок общаться с 	детьми. 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800" b="1">
                <a:solidFill>
                  <a:srgbClr val="000066"/>
                </a:solidFill>
                <a:latin typeface="Arial" charset="0"/>
              </a:rPr>
              <a:t>Проявляет ли инициативу в 	общении или ждет, когда его 	позовут другие ребята. 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800" b="1">
                <a:solidFill>
                  <a:srgbClr val="000066"/>
                </a:solidFill>
                <a:latin typeface="Arial" charset="0"/>
              </a:rPr>
              <a:t>Чувствует ли принятые в обществе 	нормы общения, 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800" b="1">
                <a:solidFill>
                  <a:srgbClr val="000066"/>
                </a:solidFill>
                <a:latin typeface="Arial" charset="0"/>
              </a:rPr>
              <a:t>Готов ли учитывать интересы 	других детей или 	коллективные интересы, 	умеет ли отстаивать свое 	мнение. </a:t>
            </a:r>
          </a:p>
          <a:p>
            <a:pPr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800" b="1">
                <a:solidFill>
                  <a:srgbClr val="000066"/>
                </a:solidFill>
                <a:latin typeface="Arial" charset="0"/>
              </a:rPr>
              <a:t>Чувствует ли разницу в общении с 	детьми, учителями и другими 	взрослыми, родителями.</a:t>
            </a:r>
            <a:r>
              <a:rPr lang="ru-RU" sz="18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57213" y="188913"/>
            <a:ext cx="73739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Arial" charset="0"/>
              </a:rPr>
              <a:t>Личностно-социальная готовность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827088" y="5013325"/>
            <a:ext cx="8064500" cy="16160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000066"/>
                </a:solidFill>
              </a:rPr>
              <a:t>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пр.</a:t>
            </a:r>
          </a:p>
        </p:txBody>
      </p:sp>
      <p:pic>
        <p:nvPicPr>
          <p:cNvPr id="8199" name="Рисунок 14" descr="ps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013325"/>
            <a:ext cx="3619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639762"/>
          </a:xfrm>
        </p:spPr>
        <p:txBody>
          <a:bodyPr/>
          <a:lstStyle/>
          <a:p>
            <a:r>
              <a:rPr lang="ru-RU" sz="2800" b="1" smtClean="0">
                <a:solidFill>
                  <a:srgbClr val="000066"/>
                </a:solidFill>
              </a:rPr>
              <a:t>Интеллектуальная готовность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19638"/>
            <a:ext cx="8497888" cy="2138362"/>
          </a:xfrm>
          <a:solidFill>
            <a:srgbClr val="CCFFCC"/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ru-RU" sz="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	 </a:t>
            </a:r>
            <a:r>
              <a:rPr lang="ru-RU" sz="2000" b="1" smtClean="0"/>
              <a:t>Умение писать, читать, считать, решать элементарные задачки, это лишь навыки, которым можно научить.  Не подавляйте исследовательский интерес юного естествоиспытателя, тогда к моменту поступления в школу ему многое удастся постичь на собственном опыте. Учите ребенка самого искать ответы на свои бесконечные «почему»,  выстраивать причинно-следственные связи – одним словом, активно интересоваться окружающим миром.   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252413" y="1341438"/>
            <a:ext cx="360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1">
              <a:solidFill>
                <a:srgbClr val="000066"/>
              </a:solidFill>
            </a:endParaRPr>
          </a:p>
        </p:txBody>
      </p:sp>
      <p:sp>
        <p:nvSpPr>
          <p:cNvPr id="922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90805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800" b="1" smtClean="0">
                <a:solidFill>
                  <a:srgbClr val="000066"/>
                </a:solidFill>
                <a:latin typeface="Arial" charset="0"/>
              </a:rPr>
              <a:t>Умение думать, анализировать, делать выводы. 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</a:pPr>
            <a:endParaRPr lang="ru-RU" sz="1800" b="1" smtClean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800" b="1" smtClean="0">
                <a:solidFill>
                  <a:srgbClr val="000066"/>
                </a:solidFill>
                <a:latin typeface="Arial" charset="0"/>
              </a:rPr>
              <a:t>Развитие речи, словарный запас и способность рассказывать что-то на доступные темы, в том числе и элементарные сведения о себе.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</a:pPr>
            <a:endParaRPr lang="ru-RU" sz="1800" b="1" smtClean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800" b="1" smtClean="0">
                <a:solidFill>
                  <a:srgbClr val="000066"/>
                </a:solidFill>
                <a:latin typeface="Arial" charset="0"/>
              </a:rPr>
              <a:t>Способность к концентрации внимания, умение строить логические связи, развитие памяти, мелкая моторика.   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9222" name="Picture 12" descr="Дети за компьютер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08050"/>
            <a:ext cx="41052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14" descr="ps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97425"/>
            <a:ext cx="4318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431800"/>
          </a:xfrm>
        </p:spPr>
        <p:txBody>
          <a:bodyPr/>
          <a:lstStyle/>
          <a:p>
            <a:r>
              <a:rPr lang="ru-RU" sz="2800" b="1" smtClean="0">
                <a:solidFill>
                  <a:srgbClr val="000066"/>
                </a:solidFill>
              </a:rPr>
              <a:t>Мотивационная готовность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         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              </a:t>
            </a:r>
            <a:endParaRPr lang="ru-RU" sz="2000" b="1" i="1" smtClean="0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39750" y="3963988"/>
            <a:ext cx="81391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539750" y="4071938"/>
            <a:ext cx="8280400" cy="27860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lnSpc>
                <a:spcPct val="80000"/>
              </a:lnSpc>
            </a:pPr>
            <a:endParaRPr lang="ru-RU" sz="1600" b="1">
              <a:latin typeface="Arial" charset="0"/>
            </a:endParaRPr>
          </a:p>
          <a:p>
            <a:pPr algn="l"/>
            <a:r>
              <a:rPr lang="ru-RU" sz="2000" b="1"/>
              <a:t>Рассказывать о своих школьных годах, вспоминая смешные и поучительные случаи, читать вместе с ребенком книги о школе, рассказывать о школьных порядках, устроить малышу экскурсию по будущей школе, показав ему, где он будет учиться. Полезны занятия, которые развивают фантазию и воображение:  рисование, лепка, конструирование, а также самостоятельность  и упорство: занятия в кружках и секциях. </a:t>
            </a:r>
          </a:p>
          <a:p>
            <a:pPr algn="l"/>
            <a:r>
              <a:rPr lang="ru-RU" b="1"/>
              <a:t> </a:t>
            </a:r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323850" y="1052513"/>
            <a:ext cx="45640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l"/>
            <a:endParaRPr lang="ru-RU" sz="2000" b="1">
              <a:solidFill>
                <a:srgbClr val="000066"/>
              </a:solidFill>
              <a:latin typeface="Arial" charset="0"/>
            </a:endParaRPr>
          </a:p>
          <a:p>
            <a:pPr lvl="1"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Познавательный интерес, желание узнавать что то новое.</a:t>
            </a:r>
          </a:p>
          <a:p>
            <a:pPr lvl="1" algn="l">
              <a:buClr>
                <a:srgbClr val="990000"/>
              </a:buClr>
              <a:buFont typeface="Wingdings" pitchFamily="2" charset="2"/>
              <a:buNone/>
            </a:pPr>
            <a:endParaRPr lang="ru-RU" sz="2000" b="1">
              <a:solidFill>
                <a:srgbClr val="000066"/>
              </a:solidFill>
              <a:latin typeface="Arial" charset="0"/>
            </a:endParaRPr>
          </a:p>
          <a:p>
            <a:pPr lvl="1"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Сформированность  положительного отношения к школе, учителю, учебной деятельности, к самому себе</a:t>
            </a:r>
          </a:p>
        </p:txBody>
      </p:sp>
      <p:pic>
        <p:nvPicPr>
          <p:cNvPr id="10247" name="Picture 15" descr="смешные девоч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765175"/>
            <a:ext cx="3810000" cy="2881313"/>
          </a:xfrm>
        </p:spPr>
      </p:pic>
      <p:pic>
        <p:nvPicPr>
          <p:cNvPr id="10248" name="Рисунок 14" descr="ps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21163"/>
            <a:ext cx="431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358775"/>
          </a:xfrm>
        </p:spPr>
        <p:txBody>
          <a:bodyPr/>
          <a:lstStyle/>
          <a:p>
            <a:r>
              <a:rPr lang="ru-RU" sz="2800" b="1" smtClean="0">
                <a:solidFill>
                  <a:srgbClr val="000066"/>
                </a:solidFill>
              </a:rPr>
              <a:t>Эмоционально</a:t>
            </a:r>
            <a:r>
              <a:rPr lang="ru-RU" sz="2800" b="1" smtClean="0">
                <a:solidFill>
                  <a:srgbClr val="000066"/>
                </a:solidFill>
                <a:hlinkClick r:id="rId2" action="ppaction://hlinksldjump"/>
              </a:rPr>
              <a:t> </a:t>
            </a:r>
            <a:r>
              <a:rPr lang="ru-RU" sz="2800" b="1" smtClean="0">
                <a:solidFill>
                  <a:srgbClr val="000066"/>
                </a:solidFill>
              </a:rPr>
              <a:t>-</a:t>
            </a:r>
            <a:r>
              <a:rPr lang="ru-RU" sz="2800" b="1" smtClean="0">
                <a:solidFill>
                  <a:srgbClr val="000066"/>
                </a:solidFill>
                <a:hlinkClick r:id="rId3" action="ppaction://hlinksldjump"/>
              </a:rPr>
              <a:t> </a:t>
            </a:r>
            <a:r>
              <a:rPr lang="ru-RU" sz="2800" b="1" smtClean="0">
                <a:solidFill>
                  <a:srgbClr val="000066"/>
                </a:solidFill>
              </a:rPr>
              <a:t>волевая готовность</a:t>
            </a:r>
            <a:r>
              <a:rPr lang="ru-RU" sz="2800" b="1" smtClean="0">
                <a:solidFill>
                  <a:srgbClr val="000066"/>
                </a:solidFill>
                <a:hlinkClick r:id="rId4" action="ppaction://hlinksldjump"/>
              </a:rPr>
              <a:t> </a:t>
            </a:r>
            <a:r>
              <a:rPr lang="ru-RU" sz="2800" b="1" smtClean="0">
                <a:solidFill>
                  <a:srgbClr val="000066"/>
                </a:solidFill>
              </a:rPr>
              <a:t> к </a:t>
            </a:r>
            <a:r>
              <a:rPr lang="ru-RU" sz="2800" b="1" smtClean="0">
                <a:solidFill>
                  <a:srgbClr val="000066"/>
                </a:solidFill>
                <a:hlinkClick r:id="rId2" action="ppaction://hlinksldjump"/>
              </a:rPr>
              <a:t> </a:t>
            </a:r>
            <a:r>
              <a:rPr lang="ru-RU" sz="2800" b="1" smtClean="0">
                <a:solidFill>
                  <a:srgbClr val="000066"/>
                </a:solidFill>
              </a:rPr>
              <a:t>школе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539750" y="5910263"/>
            <a:ext cx="8882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1268" name="Picture 9" descr="Девочка под парто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572125" y="785813"/>
            <a:ext cx="3143250" cy="3600450"/>
          </a:xfrm>
        </p:spPr>
      </p:pic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395288" y="908050"/>
            <a:ext cx="4572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66"/>
                </a:solidFill>
                <a:latin typeface="Arial" charset="0"/>
              </a:rPr>
              <a:t>.</a:t>
            </a:r>
            <a:r>
              <a:rPr lang="ru-RU"/>
              <a:t> </a:t>
            </a: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611188" y="1052513"/>
            <a:ext cx="4572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Способность делать не только то, что хочу, но и то, что надо, не бояться трудностей, разрешать их самостоятельно.</a:t>
            </a:r>
            <a:br>
              <a:rPr lang="ru-RU" sz="2000" b="1">
                <a:solidFill>
                  <a:srgbClr val="000066"/>
                </a:solidFill>
                <a:latin typeface="Arial" charset="0"/>
              </a:rPr>
            </a:br>
            <a:endParaRPr lang="ru-RU" sz="1200" b="1">
              <a:solidFill>
                <a:srgbClr val="000066"/>
              </a:solidFill>
              <a:latin typeface="Arial" charset="0"/>
            </a:endParaRPr>
          </a:p>
          <a:p>
            <a:pPr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Адекватная самооценка и 	положительный образ 	себя.</a:t>
            </a:r>
          </a:p>
          <a:p>
            <a:pPr algn="l">
              <a:buClr>
                <a:srgbClr val="990000"/>
              </a:buClr>
              <a:buFont typeface="Wingdings" pitchFamily="2" charset="2"/>
              <a:buNone/>
            </a:pPr>
            <a:endParaRPr lang="ru-RU" sz="1200" b="1">
              <a:solidFill>
                <a:srgbClr val="000066"/>
              </a:solidFill>
              <a:latin typeface="Arial" charset="0"/>
            </a:endParaRPr>
          </a:p>
          <a:p>
            <a:pPr algn="l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Умение сосредоточиться, 	управление эмоциями.</a:t>
            </a: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320675" y="4437063"/>
            <a:ext cx="8643938" cy="2098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ru-RU" sz="2000" b="1"/>
              <a:t>Формированию этих качеств поможет игра!!!</a:t>
            </a:r>
          </a:p>
          <a:p>
            <a:pPr algn="l">
              <a:lnSpc>
                <a:spcPct val="70000"/>
              </a:lnSpc>
            </a:pPr>
            <a:r>
              <a:rPr lang="ru-RU" sz="2000" b="1"/>
              <a:t>Игры учат спокойно дожидаться своей очереди, своего хода, с достоинством проигрывать, выстраивать свою стратегию и при этом учитывать постоянно меняющиеся обстоятельства и т.д.</a:t>
            </a:r>
            <a:br>
              <a:rPr lang="ru-RU" sz="2000" b="1"/>
            </a:br>
            <a:r>
              <a:rPr lang="ru-RU" sz="2000" b="1"/>
              <a:t>Также необходимо приучать ребенка к смене деятельности, режиму дня.</a:t>
            </a:r>
          </a:p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ru-RU" sz="2000" b="1"/>
              <a:t>Важно проявлять веру в ребенка, искренне поощрять, помогать  и  поддерживать. Потихоньку ребенок разовьет в себе способность к волевому усилию, но не сразу. Помогите ему!</a:t>
            </a:r>
          </a:p>
          <a:p>
            <a:pPr algn="l">
              <a:lnSpc>
                <a:spcPct val="70000"/>
              </a:lnSpc>
            </a:pPr>
            <a:endParaRPr lang="ru-RU" sz="2000" b="1"/>
          </a:p>
        </p:txBody>
      </p:sp>
      <p:pic>
        <p:nvPicPr>
          <p:cNvPr id="11272" name="Рисунок 14" descr="psy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92600"/>
            <a:ext cx="431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33" y="3429000"/>
            <a:ext cx="5187979" cy="30718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</a:t>
            </a:r>
            <a:r>
              <a:rPr lang="ru-RU" sz="3000" b="1" i="1" u="sng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помощь родителей</a:t>
            </a:r>
            <a:r>
              <a:rPr lang="ru-RU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выражается– </a:t>
            </a:r>
            <a:r>
              <a:rPr lang="ru-RU" sz="3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понимании ребенка, в умении направить его и поддержать</a:t>
            </a:r>
            <a:r>
              <a:rPr lang="ru-RU" sz="3000" b="1" i="1" dirty="0" smtClean="0">
                <a:solidFill>
                  <a:srgbClr val="FFCC00"/>
                </a:solidFill>
              </a:rPr>
              <a:t>.</a:t>
            </a:r>
            <a:r>
              <a:rPr lang="ru-RU" sz="3000" i="1" dirty="0" smtClean="0">
                <a:solidFill>
                  <a:srgbClr val="660066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ru-RU" sz="3600" i="1" dirty="0" smtClean="0">
              <a:solidFill>
                <a:srgbClr val="660066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85918" y="1214422"/>
            <a:ext cx="53181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3200" b="1" i="1" u="sng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3200" b="1" i="1" u="sng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Школа </a:t>
            </a:r>
            <a:r>
              <a:rPr lang="ru-RU" sz="3200" b="1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– это естественный этап в жизни ребенка</a:t>
            </a:r>
            <a:r>
              <a:rPr lang="ru-RU" sz="3200" b="1" i="1" dirty="0">
                <a:solidFill>
                  <a:srgbClr val="008000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smtClean="0"/>
              <a:t>Спасибо за внимание!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46125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</a:rPr>
              <a:t>ФГОС предусматривают: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652" y="1484784"/>
            <a:ext cx="8064896" cy="4763665"/>
          </a:xfrm>
        </p:spPr>
        <p:txBody>
          <a:bodyPr/>
          <a:lstStyle/>
          <a:p>
            <a:pPr>
              <a:buSzPct val="90000"/>
            </a:pPr>
            <a:r>
              <a:rPr lang="ru-RU" altLang="ru-RU" sz="1800" b="1" dirty="0" smtClean="0">
                <a:solidFill>
                  <a:srgbClr val="002060"/>
                </a:solidFill>
              </a:rPr>
              <a:t>1) доступность и бесплатность дошкольного образования (закрепляет права на получение доступного и бесплатного качественного дошкольного образования)</a:t>
            </a:r>
          </a:p>
          <a:p>
            <a:pPr>
              <a:buSzPct val="90000"/>
            </a:pPr>
            <a:endParaRPr lang="ru-RU" altLang="ru-RU" sz="1800" b="1" dirty="0" smtClean="0">
              <a:solidFill>
                <a:srgbClr val="002060"/>
              </a:solidFill>
            </a:endParaRPr>
          </a:p>
          <a:p>
            <a:pPr>
              <a:buSzPct val="90000"/>
            </a:pPr>
            <a:r>
              <a:rPr lang="ru-RU" altLang="ru-RU" sz="1800" b="1" dirty="0">
                <a:solidFill>
                  <a:srgbClr val="002060"/>
                </a:solidFill>
              </a:rPr>
              <a:t>2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) Закрепляет права и обязанности родителей – приоритет по воспитанию за семьей.</a:t>
            </a:r>
          </a:p>
          <a:p>
            <a:pPr marL="0" indent="0">
              <a:buSzPct val="90000"/>
              <a:buNone/>
            </a:pPr>
            <a:endParaRPr lang="ru-RU" altLang="ru-RU" sz="1800" b="1" dirty="0" smtClean="0">
              <a:solidFill>
                <a:srgbClr val="002060"/>
              </a:solidFill>
            </a:endParaRPr>
          </a:p>
          <a:p>
            <a:pPr>
              <a:buSzPct val="90000"/>
            </a:pPr>
            <a:r>
              <a:rPr lang="ru-RU" altLang="ru-RU" sz="1800" b="1" dirty="0" smtClean="0">
                <a:solidFill>
                  <a:srgbClr val="002060"/>
                </a:solidFill>
              </a:rPr>
              <a:t>3)Родители включаются в образовательный процесс как партнеры, а не как сторонние потребители образовательных услуг.</a:t>
            </a:r>
          </a:p>
          <a:p>
            <a:pPr>
              <a:buSzPct val="90000"/>
            </a:pPr>
            <a:endParaRPr lang="ru-RU" altLang="ru-RU" sz="1800" b="1" dirty="0" smtClean="0">
              <a:solidFill>
                <a:srgbClr val="002060"/>
              </a:solidFill>
            </a:endParaRPr>
          </a:p>
          <a:p>
            <a:pPr>
              <a:buSzPct val="90000"/>
            </a:pPr>
            <a:r>
              <a:rPr lang="ru-RU" altLang="ru-RU" sz="1800" b="1" dirty="0" smtClean="0">
                <a:solidFill>
                  <a:srgbClr val="002060"/>
                </a:solidFill>
              </a:rPr>
              <a:t>4) Законом предусмотрено получение дошкольного образования и вне дошкольных организаций;</a:t>
            </a:r>
          </a:p>
          <a:p>
            <a:pPr>
              <a:buSzPct val="90000"/>
            </a:pPr>
            <a:endParaRPr lang="ru-RU" altLang="ru-RU" sz="1800" b="1" dirty="0" smtClean="0">
              <a:solidFill>
                <a:srgbClr val="002060"/>
              </a:solidFill>
            </a:endParaRPr>
          </a:p>
          <a:p>
            <a:pPr>
              <a:buSzPct val="90000"/>
            </a:pPr>
            <a:r>
              <a:rPr lang="ru-RU" altLang="ru-RU" sz="1800" b="1" dirty="0" smtClean="0">
                <a:solidFill>
                  <a:srgbClr val="002060"/>
                </a:solidFill>
              </a:rPr>
              <a:t>5) Повышение требований к воспитателям (с введением Стандарта должны появиться педагоги нового уровня) ;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47800" y="4876800"/>
            <a:ext cx="6324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Freeform 36"/>
          <p:cNvSpPr>
            <a:spLocks/>
          </p:cNvSpPr>
          <p:nvPr/>
        </p:nvSpPr>
        <p:spPr bwMode="ltGray">
          <a:xfrm>
            <a:off x="-23211" y="4548675"/>
            <a:ext cx="9155113" cy="2366962"/>
          </a:xfrm>
          <a:custGeom>
            <a:avLst/>
            <a:gdLst>
              <a:gd name="T0" fmla="*/ 0 w 5767"/>
              <a:gd name="T1" fmla="*/ 0 h 1491"/>
              <a:gd name="T2" fmla="*/ 5767 w 5767"/>
              <a:gd name="T3" fmla="*/ 1049 h 1491"/>
              <a:gd name="T4" fmla="*/ 5767 w 5767"/>
              <a:gd name="T5" fmla="*/ 1481 h 1491"/>
              <a:gd name="T6" fmla="*/ 4310 w 5767"/>
              <a:gd name="T7" fmla="*/ 1491 h 1491"/>
              <a:gd name="T8" fmla="*/ 7 w 5767"/>
              <a:gd name="T9" fmla="*/ 88 h 1491"/>
              <a:gd name="T10" fmla="*/ 0 w 5767"/>
              <a:gd name="T11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553200" y="6324600"/>
            <a:ext cx="1600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altLang="ru-RU" sz="1600" b="1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При реализации  стандарта должны учитываться: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6114" y="1599999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169" y="157985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169" y="1464211"/>
            <a:ext cx="83025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Индивидуальные потребности ребёнка, связанные с его жизненной ситуацией и состоянием здоровья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Индивидуальные потребности отдельных категорий детей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Возможности освоения ребёнком Программы на разных этапах её реализации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Интересы и мотивы детей, членов их семей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Специфика национальных, социокультурных и иных условий, в которых осуществляется образовательная деятельность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Возможности педагогического коллектива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Сложившиеся традиции Организации или группы.</a:t>
            </a:r>
          </a:p>
        </p:txBody>
      </p:sp>
    </p:spTree>
    <p:extLst>
      <p:ext uri="{BB962C8B-B14F-4D97-AF65-F5344CB8AC3E}">
        <p14:creationId xmlns:p14="http://schemas.microsoft.com/office/powerpoint/2010/main" val="5203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553200" y="6324600"/>
            <a:ext cx="1600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altLang="ru-RU" sz="1600" b="1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Отличие ФГОС ДО от ФГТ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6114" y="1599999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7749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46130"/>
              </p:ext>
            </p:extLst>
          </p:nvPr>
        </p:nvGraphicFramePr>
        <p:xfrm>
          <a:off x="179512" y="1599999"/>
          <a:ext cx="8810068" cy="5037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34"/>
                <a:gridCol w="4405034"/>
              </a:tblGrid>
              <a:tr h="5037339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1000"/>
                        </a:spcAft>
                      </a:pPr>
                      <a:endParaRPr lang="ru-RU" sz="1800" u="sng" dirty="0" smtClean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ФГТ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2 группы требований: 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i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- к структуре ООП;</a:t>
                      </a:r>
                      <a:endParaRPr lang="ru-RU" sz="1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i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-к условиям реализации ООП;</a:t>
                      </a:r>
                      <a:endParaRPr lang="ru-RU" sz="1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ru-RU" sz="1800" u="sng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4 направления развития;</a:t>
                      </a:r>
                      <a:endParaRPr lang="ru-RU" sz="1800" u="sng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- 10 образовательных областей;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80%- обязательная часть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программы;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% - вариативная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14300" marR="11430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rgbClr val="002060"/>
                          </a:solidFill>
                        </a:rPr>
                        <a:t>ФГОС ДО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 группы требований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</a:rPr>
                        <a:t>к структуре ООП;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002060"/>
                          </a:solidFill>
                        </a:rPr>
                        <a:t>-к условиям реализации ООП;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</a:rPr>
                        <a:t>-к результатам освоения ООП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u="sng" dirty="0" smtClean="0">
                          <a:solidFill>
                            <a:srgbClr val="002060"/>
                          </a:solidFill>
                        </a:rPr>
                        <a:t>5 образовательных областей:</a:t>
                      </a:r>
                    </a:p>
                    <a:p>
                      <a:endParaRPr lang="ru-RU" sz="1600" u="sng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Физическое развитие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Познавательное развитие;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Художественно-эстетическое развитие 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-социально-коммуникативное развитие (социально-личностное) 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-речевое развитие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60%- обязательная часть программы;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40% - вариативная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</a:rPr>
              <a:t>Основные требования стандарта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539630" y="1668469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875465" y="2539171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1763688" y="2708920"/>
            <a:ext cx="612068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Требования к структуре программы и её объёму</a:t>
            </a:r>
            <a:endParaRPr lang="en-US" alt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213129" y="1668468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875465" y="4077072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810597" y="5373216"/>
            <a:ext cx="7337675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575673" y="4159150"/>
            <a:ext cx="627308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Требования к условиям реализации Программы</a:t>
            </a:r>
            <a:endParaRPr lang="en-US" alt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651873" y="5451036"/>
            <a:ext cx="612068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Требования к результатам освоения Программы</a:t>
            </a:r>
            <a:endParaRPr lang="en-US" altLang="ru-RU" sz="24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</a:rPr>
              <a:t>Требования к структуре ОП</a:t>
            </a:r>
            <a:br>
              <a:rPr lang="ru-RU" altLang="ru-RU" sz="2400" dirty="0" smtClean="0">
                <a:solidFill>
                  <a:srgbClr val="002060"/>
                </a:solidFill>
              </a:rPr>
            </a:br>
            <a:r>
              <a:rPr lang="ru-RU" altLang="ru-RU" sz="2400" dirty="0" smtClean="0">
                <a:solidFill>
                  <a:srgbClr val="002060"/>
                </a:solidFill>
              </a:rPr>
              <a:t>Включает три основных раздела</a:t>
            </a:r>
            <a:endParaRPr lang="en-US" altLang="ru-RU" sz="2400" dirty="0">
              <a:solidFill>
                <a:srgbClr val="002060"/>
              </a:solidFill>
            </a:endParaRPr>
          </a:p>
        </p:txBody>
      </p:sp>
      <p:sp>
        <p:nvSpPr>
          <p:cNvPr id="15363" name="Freeform 3"/>
          <p:cNvSpPr>
            <a:spLocks/>
          </p:cNvSpPr>
          <p:nvPr/>
        </p:nvSpPr>
        <p:spPr bwMode="gray">
          <a:xfrm>
            <a:off x="306484" y="3065483"/>
            <a:ext cx="1062757" cy="103759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gray">
          <a:xfrm flipH="1">
            <a:off x="1880395" y="3076138"/>
            <a:ext cx="950119" cy="102694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0"/>
                  <a:invGamma/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03933" y="1929658"/>
            <a:ext cx="2664295" cy="1139300"/>
            <a:chOff x="4320" y="1152"/>
            <a:chExt cx="414" cy="402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796606" y="2139950"/>
            <a:ext cx="2033908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altLang="ru-RU" b="1" dirty="0" smtClean="0">
                <a:solidFill>
                  <a:srgbClr val="FFFFFF"/>
                </a:solidFill>
                <a:cs typeface="Arial" charset="0"/>
              </a:rPr>
              <a:t>Целевой</a:t>
            </a:r>
            <a:endParaRPr lang="en-US" altLang="ru-RU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3086052" y="1909866"/>
            <a:ext cx="2577329" cy="1159093"/>
            <a:chOff x="4320" y="1152"/>
            <a:chExt cx="414" cy="402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gray">
          <a:xfrm>
            <a:off x="3318347" y="2123115"/>
            <a:ext cx="2304256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altLang="ru-RU" b="1" dirty="0" smtClean="0">
                <a:solidFill>
                  <a:srgbClr val="FFFFFF"/>
                </a:solidFill>
                <a:cs typeface="Arial" charset="0"/>
              </a:rPr>
              <a:t>Содержательный</a:t>
            </a:r>
            <a:endParaRPr lang="en-US" altLang="ru-RU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6012160" y="1909867"/>
            <a:ext cx="2664295" cy="1159091"/>
            <a:chOff x="4320" y="1169"/>
            <a:chExt cx="414" cy="402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4320" y="1169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bg2"/>
                  </a:solidFill>
                </a:rPr>
                <a:t>О</a:t>
              </a:r>
              <a:r>
                <a:rPr lang="ru-RU" b="1" dirty="0" smtClean="0">
                  <a:solidFill>
                    <a:schemeClr val="bg2"/>
                  </a:solidFill>
                </a:rPr>
                <a:t>рганизационный</a:t>
              </a:r>
              <a:endParaRPr lang="ru-RU" b="1" dirty="0">
                <a:solidFill>
                  <a:schemeClr val="bg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AutoShape 15"/>
          <p:cNvSpPr>
            <a:spLocks noChangeArrowheads="1"/>
          </p:cNvSpPr>
          <p:nvPr/>
        </p:nvSpPr>
        <p:spPr bwMode="ltGray">
          <a:xfrm>
            <a:off x="262195" y="4381279"/>
            <a:ext cx="2747770" cy="138087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chemeClr val="bg2"/>
                </a:solidFill>
              </a:rPr>
              <a:t>1.Обязательная часть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2 Формируемая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Участниками ОО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3" name="Freeform 3"/>
          <p:cNvSpPr>
            <a:spLocks/>
          </p:cNvSpPr>
          <p:nvPr/>
        </p:nvSpPr>
        <p:spPr bwMode="gray">
          <a:xfrm>
            <a:off x="3219026" y="3141684"/>
            <a:ext cx="1062757" cy="103759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Freeform 3"/>
          <p:cNvSpPr>
            <a:spLocks/>
          </p:cNvSpPr>
          <p:nvPr/>
        </p:nvSpPr>
        <p:spPr bwMode="gray">
          <a:xfrm>
            <a:off x="6012160" y="3070825"/>
            <a:ext cx="1062757" cy="103759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0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Freeform 5"/>
          <p:cNvSpPr>
            <a:spLocks/>
          </p:cNvSpPr>
          <p:nvPr/>
        </p:nvSpPr>
        <p:spPr bwMode="gray">
          <a:xfrm flipH="1">
            <a:off x="7720405" y="3113010"/>
            <a:ext cx="950119" cy="102694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0"/>
                  <a:invGamma/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Freeform 5"/>
          <p:cNvSpPr>
            <a:spLocks/>
          </p:cNvSpPr>
          <p:nvPr/>
        </p:nvSpPr>
        <p:spPr bwMode="gray">
          <a:xfrm flipH="1">
            <a:off x="4648701" y="3141684"/>
            <a:ext cx="950119" cy="102694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0"/>
                  <a:invGamma/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ltGray">
          <a:xfrm>
            <a:off x="3219026" y="4390407"/>
            <a:ext cx="2747770" cy="138087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chemeClr val="bg2"/>
                </a:solidFill>
              </a:rPr>
              <a:t>1.Обязательная часть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2 Формируемая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Участниками ОО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ltGray">
          <a:xfrm>
            <a:off x="6179483" y="4381279"/>
            <a:ext cx="2747770" cy="138087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solidFill>
                  <a:schemeClr val="bg2"/>
                </a:solidFill>
              </a:rPr>
              <a:t>1.Обязательная часть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2 Формируемая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Участниками ОО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1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Freeform 36"/>
          <p:cNvSpPr>
            <a:spLocks/>
          </p:cNvSpPr>
          <p:nvPr/>
        </p:nvSpPr>
        <p:spPr bwMode="ltGray">
          <a:xfrm>
            <a:off x="-11113" y="4506913"/>
            <a:ext cx="9155113" cy="2366962"/>
          </a:xfrm>
          <a:custGeom>
            <a:avLst/>
            <a:gdLst>
              <a:gd name="T0" fmla="*/ 0 w 5767"/>
              <a:gd name="T1" fmla="*/ 0 h 1491"/>
              <a:gd name="T2" fmla="*/ 5767 w 5767"/>
              <a:gd name="T3" fmla="*/ 1049 h 1491"/>
              <a:gd name="T4" fmla="*/ 5767 w 5767"/>
              <a:gd name="T5" fmla="*/ 1481 h 1491"/>
              <a:gd name="T6" fmla="*/ 4310 w 5767"/>
              <a:gd name="T7" fmla="*/ 1491 h 1491"/>
              <a:gd name="T8" fmla="*/ 7 w 5767"/>
              <a:gd name="T9" fmla="*/ 88 h 1491"/>
              <a:gd name="T10" fmla="*/ 0 w 5767"/>
              <a:gd name="T11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553200" y="6324600"/>
            <a:ext cx="1600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altLang="ru-RU" sz="1600" b="1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Требования к условиям реализации программы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Психолого-педагогические;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2060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Кадровые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Материально-технические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2060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Финансовые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2060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К </a:t>
            </a:r>
            <a:r>
              <a:rPr lang="ru-RU" sz="2800" dirty="0">
                <a:solidFill>
                  <a:srgbClr val="002060"/>
                </a:solidFill>
              </a:rPr>
              <a:t>предметно-развивающей среде.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Freeform 36"/>
          <p:cNvSpPr>
            <a:spLocks/>
          </p:cNvSpPr>
          <p:nvPr/>
        </p:nvSpPr>
        <p:spPr bwMode="ltGray">
          <a:xfrm>
            <a:off x="-11113" y="4506913"/>
            <a:ext cx="9155113" cy="2366962"/>
          </a:xfrm>
          <a:custGeom>
            <a:avLst/>
            <a:gdLst>
              <a:gd name="T0" fmla="*/ 0 w 5767"/>
              <a:gd name="T1" fmla="*/ 0 h 1491"/>
              <a:gd name="T2" fmla="*/ 5767 w 5767"/>
              <a:gd name="T3" fmla="*/ 1049 h 1491"/>
              <a:gd name="T4" fmla="*/ 5767 w 5767"/>
              <a:gd name="T5" fmla="*/ 1481 h 1491"/>
              <a:gd name="T6" fmla="*/ 4310 w 5767"/>
              <a:gd name="T7" fmla="*/ 1491 h 1491"/>
              <a:gd name="T8" fmla="*/ 7 w 5767"/>
              <a:gd name="T9" fmla="*/ 88 h 1491"/>
              <a:gd name="T10" fmla="*/ 0 w 5767"/>
              <a:gd name="T11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553200" y="6324600"/>
            <a:ext cx="1600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altLang="ru-RU" sz="1600" b="1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Требования к результатам освоения программы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57675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Основной результат – это </a:t>
            </a:r>
            <a:r>
              <a:rPr lang="ru-RU" sz="2800" b="1" dirty="0" smtClean="0">
                <a:solidFill>
                  <a:srgbClr val="002060"/>
                </a:solidFill>
              </a:rPr>
              <a:t>социализация</a:t>
            </a:r>
            <a:r>
              <a:rPr lang="ru-RU" sz="2800" dirty="0" smtClean="0">
                <a:solidFill>
                  <a:srgbClr val="002060"/>
                </a:solidFill>
              </a:rPr>
              <a:t> детей.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</a:rPr>
              <a:t> Личностные результаты развития ребенка, а не результат обучения)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ФГОС ДО предусматривает 1 группу результатов - </a:t>
            </a:r>
            <a:r>
              <a:rPr lang="ru-RU" sz="2800" b="1" dirty="0" smtClean="0">
                <a:solidFill>
                  <a:srgbClr val="002060"/>
                </a:solidFill>
              </a:rPr>
              <a:t>личностные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(в школе: предметные, </a:t>
            </a:r>
            <a:r>
              <a:rPr lang="ru-RU" sz="2800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2800" dirty="0" smtClean="0">
                <a:solidFill>
                  <a:srgbClr val="002060"/>
                </a:solidFill>
              </a:rPr>
              <a:t> и личностные) 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80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ГОС- анонс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956</Words>
  <Application>Microsoft Office PowerPoint</Application>
  <PresentationFormat>Экран (4:3)</PresentationFormat>
  <Paragraphs>225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ФГОС- анонс</vt:lpstr>
      <vt:lpstr>Федеральный государственный стандарт дошкольного образования  ФГОС ДО</vt:lpstr>
      <vt:lpstr> ФГОС ДО основан следующих документах: </vt:lpstr>
      <vt:lpstr>ФГОС предусматривают:</vt:lpstr>
      <vt:lpstr>При реализации  стандарта должны учитываться:</vt:lpstr>
      <vt:lpstr>Отличие ФГОС ДО от ФГТ</vt:lpstr>
      <vt:lpstr>Основные требования стандарта</vt:lpstr>
      <vt:lpstr>Требования к структуре ОП Включает три основных раздела</vt:lpstr>
      <vt:lpstr>Требования к условиям реализации программы</vt:lpstr>
      <vt:lpstr>Требования к результатам освоения программы</vt:lpstr>
      <vt:lpstr>Требования к результатам освоения программы</vt:lpstr>
      <vt:lpstr>Презентация PowerPoint</vt:lpstr>
      <vt:lpstr>Презентация PowerPoint</vt:lpstr>
      <vt:lpstr>Составляющие психологической готовности</vt:lpstr>
      <vt:lpstr>Психологически не готовый к школе ребёнок:</vt:lpstr>
      <vt:lpstr>  </vt:lpstr>
      <vt:lpstr>Видео 1: Личностно-социальная</vt:lpstr>
      <vt:lpstr>Видео 2: Мотивационная </vt:lpstr>
      <vt:lpstr>Видео 3: Интеллектуальная</vt:lpstr>
      <vt:lpstr>Видео 4: Эмоционально-волевая</vt:lpstr>
      <vt:lpstr>Видео 5: Коренцова Эвелина</vt:lpstr>
      <vt:lpstr>Видео 6: Лунев Артем</vt:lpstr>
      <vt:lpstr> Что же тогда такое психологическая готовность к школе и можно ли ее сформировать?  </vt:lpstr>
      <vt:lpstr>Презентация PowerPoint</vt:lpstr>
      <vt:lpstr>Интеллектуальная готовность</vt:lpstr>
      <vt:lpstr>Мотивационная готовность</vt:lpstr>
      <vt:lpstr>Эмоционально - волевая готовность  к  школе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стандарт дошкольного образования  ФГОС ДО</dc:title>
  <dc:creator>Эльнара</dc:creator>
  <cp:lastModifiedBy>User</cp:lastModifiedBy>
  <cp:revision>34</cp:revision>
  <dcterms:created xsi:type="dcterms:W3CDTF">2014-03-18T16:56:55Z</dcterms:created>
  <dcterms:modified xsi:type="dcterms:W3CDTF">2014-12-14T11:53:34Z</dcterms:modified>
</cp:coreProperties>
</file>